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3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509" r:id="rId30"/>
    <p:sldId id="284" r:id="rId31"/>
    <p:sldId id="286" r:id="rId32"/>
    <p:sldId id="377" r:id="rId33"/>
    <p:sldId id="289" r:id="rId34"/>
    <p:sldId id="290" r:id="rId35"/>
    <p:sldId id="291" r:id="rId36"/>
    <p:sldId id="379" r:id="rId37"/>
    <p:sldId id="293" r:id="rId38"/>
    <p:sldId id="294" r:id="rId39"/>
    <p:sldId id="295" r:id="rId40"/>
    <p:sldId id="296" r:id="rId41"/>
    <p:sldId id="298" r:id="rId42"/>
    <p:sldId id="380" r:id="rId43"/>
    <p:sldId id="301" r:id="rId44"/>
    <p:sldId id="302" r:id="rId45"/>
    <p:sldId id="303" r:id="rId46"/>
    <p:sldId id="304" r:id="rId47"/>
    <p:sldId id="381" r:id="rId48"/>
    <p:sldId id="306" r:id="rId49"/>
    <p:sldId id="307" r:id="rId50"/>
    <p:sldId id="507" r:id="rId51"/>
    <p:sldId id="308" r:id="rId52"/>
    <p:sldId id="309" r:id="rId53"/>
    <p:sldId id="382" r:id="rId54"/>
    <p:sldId id="311" r:id="rId55"/>
    <p:sldId id="312" r:id="rId56"/>
    <p:sldId id="313" r:id="rId57"/>
    <p:sldId id="38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384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85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386" r:id="rId98"/>
    <p:sldId id="362" r:id="rId99"/>
    <p:sldId id="387" r:id="rId100"/>
    <p:sldId id="367" r:id="rId101"/>
    <p:sldId id="373" r:id="rId102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1" autoAdjust="0"/>
    <p:restoredTop sz="94660"/>
  </p:normalViewPr>
  <p:slideViewPr>
    <p:cSldViewPr>
      <p:cViewPr varScale="1">
        <p:scale>
          <a:sx n="161" d="100"/>
          <a:sy n="161" d="100"/>
        </p:scale>
        <p:origin x="1170" y="13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90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344419"/>
        <a:ext cx="1800000" cy="1102500"/>
      </dsp:txXfrm>
    </dsp:sp>
    <dsp:sp modelId="{7CE4A611-85AF-4F7C-BFFD-184C803890B0}">
      <dsp:nvSpPr>
        <dsp:cNvPr id="0" name=""/>
        <dsp:cNvSpPr/>
      </dsp:nvSpPr>
      <dsp:spPr>
        <a:xfrm>
          <a:off x="2671307" y="90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344419"/>
        <a:ext cx="1800000" cy="1102500"/>
      </dsp:txXfrm>
    </dsp:sp>
    <dsp:sp modelId="{3BF22975-DC3E-450E-854F-9297E186BD3F}">
      <dsp:nvSpPr>
        <dsp:cNvPr id="0" name=""/>
        <dsp:cNvSpPr/>
      </dsp:nvSpPr>
      <dsp:spPr>
        <a:xfrm>
          <a:off x="4786307" y="90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344419"/>
        <a:ext cx="1800000" cy="1102500"/>
      </dsp:txXfrm>
    </dsp:sp>
    <dsp:sp modelId="{03CD53EF-6217-4110-ACFF-5B7DFF2BA33D}">
      <dsp:nvSpPr>
        <dsp:cNvPr id="0" name=""/>
        <dsp:cNvSpPr/>
      </dsp:nvSpPr>
      <dsp:spPr>
        <a:xfrm>
          <a:off x="6901307" y="90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344419"/>
        <a:ext cx="1800000" cy="1102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7.emf"/><Relationship Id="rId4" Type="http://schemas.openxmlformats.org/officeDocument/2006/relationships/image" Target="../media/image34.emf"/><Relationship Id="rId9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image" Target="../media/image45.png"/><Relationship Id="rId7" Type="http://schemas.openxmlformats.org/officeDocument/2006/relationships/image" Target="../media/image47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49.emf"/><Relationship Id="rId5" Type="http://schemas.openxmlformats.org/officeDocument/2006/relationships/image" Target="../media/image46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0.wmf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oleObject" Target="../embeddings/oleObject2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0.wmf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67.emf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image" Target="../media/image92.png"/><Relationship Id="rId7" Type="http://schemas.openxmlformats.org/officeDocument/2006/relationships/image" Target="../media/image9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97.png"/><Relationship Id="rId5" Type="http://schemas.openxmlformats.org/officeDocument/2006/relationships/image" Target="../media/image93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36.bin"/><Relationship Id="rId9" Type="http://schemas.openxmlformats.org/officeDocument/2006/relationships/image" Target="../media/image9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E6D47-3E73-A305-A733-DAF23EC81F05}"/>
              </a:ext>
            </a:extLst>
          </p:cNvPr>
          <p:cNvSpPr/>
          <p:nvPr/>
        </p:nvSpPr>
        <p:spPr>
          <a:xfrm>
            <a:off x="1063625" y="3678238"/>
            <a:ext cx="3838575" cy="1050924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Basic Concepts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2000"/>
              <a:t>Model Overfitting</a:t>
            </a:r>
            <a:endParaRPr lang="en-US" altLang="en-US" sz="2000" dirty="0"/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/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Non-homogeneous,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08124"/>
              </p:ext>
            </p:extLst>
          </p:nvPr>
        </p:nvGraphicFramePr>
        <p:xfrm>
          <a:off x="1295400" y="3076446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76446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07862"/>
              </p:ext>
            </p:extLst>
          </p:nvPr>
        </p:nvGraphicFramePr>
        <p:xfrm>
          <a:off x="5009033" y="3139946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3139946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286000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7432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7432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28574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28590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209800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6670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7812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7828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14947"/>
              </p:ext>
            </p:extLst>
          </p:nvPr>
        </p:nvGraphicFramePr>
        <p:xfrm>
          <a:off x="-268287" y="3324225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324225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41815"/>
              </p:ext>
            </p:extLst>
          </p:nvPr>
        </p:nvGraphicFramePr>
        <p:xfrm>
          <a:off x="1905000" y="3317875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17875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44031"/>
              </p:ext>
            </p:extLst>
          </p:nvPr>
        </p:nvGraphicFramePr>
        <p:xfrm>
          <a:off x="4722812" y="342900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2" y="342900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86239"/>
              </p:ext>
            </p:extLst>
          </p:nvPr>
        </p:nvGraphicFramePr>
        <p:xfrm>
          <a:off x="7010400" y="34575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457575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672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3768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MA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927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MB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We look at the improvement called the gain: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Gain = M0 – MA vs. M0 – MB   → </a:t>
            </a:r>
            <a:r>
              <a:rPr lang="en-US" altLang="en-US" sz="2000" dirty="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450437" y="4740275"/>
            <a:ext cx="2075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  <a:blipFill>
                <a:blip r:embed="rId3"/>
                <a:stretch>
                  <a:fillRect l="-309" t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, </a:t>
                </a:r>
                <a:br>
                  <a:rPr lang="en-US" altLang="en-US" dirty="0"/>
                </a:b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2194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89188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2846388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846388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2960669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2962275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7365"/>
              </p:ext>
            </p:extLst>
          </p:nvPr>
        </p:nvGraphicFramePr>
        <p:xfrm>
          <a:off x="5943600" y="1905000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2012"/>
              </p:ext>
            </p:extLst>
          </p:nvPr>
        </p:nvGraphicFramePr>
        <p:xfrm>
          <a:off x="2751138" y="4098925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098925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179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751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 of the split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8/12 * 0.469 +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4/12 * 0.375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0.438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Gain = 0.5 – 0.438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    = 0.062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31" y="629523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892" t="-3991" r="-1783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00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</p:txBody>
          </p:sp>
        </mc:Choice>
        <mc:Fallback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Gini(N1) = 1 – (3/3)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(0/3)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Gini(N2) = 1 – (4/7)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(3/7)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674015"/>
            <a:ext cx="22098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49814-ACA6-5349-9FE9-0336D7C80BB5}"/>
              </a:ext>
            </a:extLst>
          </p:cNvPr>
          <p:cNvSpPr/>
          <p:nvPr/>
        </p:nvSpPr>
        <p:spPr>
          <a:xfrm>
            <a:off x="533400" y="4191000"/>
            <a:ext cx="6781800" cy="1143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4CD7E-9B6A-03A5-724B-81DA4CDA2859}"/>
              </a:ext>
            </a:extLst>
          </p:cNvPr>
          <p:cNvSpPr txBox="1"/>
          <p:nvPr/>
        </p:nvSpPr>
        <p:spPr>
          <a:xfrm>
            <a:off x="7410450" y="4439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Standard method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Model Overfitting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9" y="4474793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241" y="2225777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4099" y="4657355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0254" y="2408340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019800"/>
            <a:ext cx="6324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</a:t>
            </a:r>
            <a:r>
              <a:rPr lang="en-US" altLang="en-US" dirty="0" err="1"/>
              <a:t>need</a:t>
            </a:r>
            <a:r>
              <a:rPr lang="en-US" altLang="en-US" dirty="0"/>
              <a:t>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 err="1">
                <a:solidFill>
                  <a:srgbClr val="FF0000"/>
                </a:solidFill>
              </a:rPr>
              <a:t>Resubstitution</a:t>
            </a:r>
            <a:r>
              <a:rPr lang="en-US" altLang="en-US" b="1" dirty="0">
                <a:solidFill>
                  <a:srgbClr val="FF0000"/>
                </a:solidFill>
              </a:rPr>
              <a:t> error e</a:t>
            </a:r>
            <a:r>
              <a:rPr lang="en-US" altLang="en-US" dirty="0"/>
              <a:t>: error on training set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 e’: </a:t>
            </a:r>
            <a:r>
              <a:rPr lang="en-US" altLang="en-US" dirty="0"/>
              <a:t>error on testing set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assume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Estimate as e’ = e + N x 0.5 (N: number of leaf nodes)</a:t>
            </a:r>
          </a:p>
          <a:p>
            <a:pPr lvl="1"/>
            <a:r>
              <a:rPr lang="en-US" altLang="en-US" dirty="0"/>
              <a:t> For a tree with 30 leaf nodes and 10 errors on training out of 1000 training instances:</a:t>
            </a:r>
            <a:br>
              <a:rPr lang="en-US" altLang="en-US" dirty="0"/>
            </a:br>
            <a:r>
              <a:rPr lang="en-US" altLang="en-US" dirty="0"/>
              <a:t>   Training error = 10/1000 = 1%</a:t>
            </a:r>
            <a:br>
              <a:rPr lang="en-US" altLang="en-US" dirty="0"/>
            </a:br>
            <a:r>
              <a:rPr lang="en-US" altLang="en-US" dirty="0"/>
              <a:t>   Estimated generalization error 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the generalization error.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overfitting. I.e., it fitted accidentally errors in the training data.</a:t>
            </a:r>
          </a:p>
          <a:p>
            <a:endParaRPr lang="en-US" altLang="en-US" dirty="0"/>
          </a:p>
          <a:p>
            <a:pPr marL="0" indent="0" algn="ctr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</a:t>
            </a:r>
            <a:br>
              <a:rPr lang="en-US" altLang="en-US" b="1" dirty="0">
                <a:solidFill>
                  <a:srgbClr val="FF0000"/>
                </a:solidFill>
              </a:rPr>
            </a:br>
            <a:r>
              <a:rPr lang="en-US" altLang="en-US" b="1" dirty="0">
                <a:solidFill>
                  <a:srgbClr val="FF0000"/>
                </a:solidFill>
              </a:rPr>
              <a:t>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pruning a sub-tree, replace the sub-tree by a leaf node with the majority class of the training instances as the predicted label.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pessimistic generalization error</a:t>
                </a:r>
              </a:p>
            </p:txBody>
          </p:sp>
        </mc:Choice>
        <mc:Fallback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541" t="-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3800" y="3200400"/>
            <a:ext cx="1371600" cy="935404"/>
          </a:xfrm>
          <a:prstGeom prst="wedgeRoundRectCallout">
            <a:avLst>
              <a:gd name="adj1" fmla="val -115771"/>
              <a:gd name="adj2" fmla="val 1187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592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Training error decreases but	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estimate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75683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directly. Discretization is performed for the </a:t>
            </a:r>
            <a:r>
              <a:rPr lang="en-US" altLang="en-US" dirty="0" err="1"/>
              <a:t>splis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2822</TotalTime>
  <Words>6206</Words>
  <Application>Microsoft Office PowerPoint</Application>
  <PresentationFormat>On-screen Show (4:3)</PresentationFormat>
  <Paragraphs>1247</Paragraphs>
  <Slides>101</Slides>
  <Notes>97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Training Error vs. Generalization Error</vt:lpstr>
      <vt:lpstr>Estimating the Generalization Error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66</cp:revision>
  <dcterms:created xsi:type="dcterms:W3CDTF">2021-01-24T01:49:01Z</dcterms:created>
  <dcterms:modified xsi:type="dcterms:W3CDTF">2024-11-01T14:54:44Z</dcterms:modified>
</cp:coreProperties>
</file>